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x="18288000" cy="10287000"/>
  <p:notesSz cx="6858000" cy="9144000"/>
  <p:embeddedFontLst>
    <p:embeddedFont>
      <p:font typeface="Girassol" charset="1" panose="00000000000000000000"/>
      <p:regular r:id="rId15"/>
    </p:embeddedFont>
    <p:embeddedFont>
      <p:font typeface="Open Sans" charset="1" panose="00000000000000000000"/>
      <p:regular r:id="rId16"/>
    </p:embeddedFont>
    <p:embeddedFont>
      <p:font typeface="Open Sans Bold" charset="1" panose="0000000000000000000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6.jpeg" Type="http://schemas.openxmlformats.org/officeDocument/2006/relationships/image"/><Relationship Id="rId5" Target="../media/image7.jpeg" Type="http://schemas.openxmlformats.org/officeDocument/2006/relationships/image"/><Relationship Id="rId6" Target="../media/image8.jpeg" Type="http://schemas.openxmlformats.org/officeDocument/2006/relationships/image"/><Relationship Id="rId7" Target="../media/image4.png" Type="http://schemas.openxmlformats.org/officeDocument/2006/relationships/image"/><Relationship Id="rId8" Target="../media/image5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9.jpe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0.jpeg" Type="http://schemas.openxmlformats.org/officeDocument/2006/relationships/image"/><Relationship Id="rId5" Target="../media/image11.jpeg" Type="http://schemas.openxmlformats.org/officeDocument/2006/relationships/image"/><Relationship Id="rId6" Target="../media/image4.png" Type="http://schemas.openxmlformats.org/officeDocument/2006/relationships/image"/><Relationship Id="rId7" Target="../media/image5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2.jpeg" Type="http://schemas.openxmlformats.org/officeDocument/2006/relationships/image"/><Relationship Id="rId5" Target="../media/image13.jpeg" Type="http://schemas.openxmlformats.org/officeDocument/2006/relationships/image"/><Relationship Id="rId6" Target="../media/image14.jpeg" Type="http://schemas.openxmlformats.org/officeDocument/2006/relationships/image"/><Relationship Id="rId7" Target="../media/image4.png" Type="http://schemas.openxmlformats.org/officeDocument/2006/relationships/image"/><Relationship Id="rId8" Target="../media/image5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5.jpe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6.jpeg" Type="http://schemas.openxmlformats.org/officeDocument/2006/relationships/image"/><Relationship Id="rId5" Target="../media/image17.jpeg" Type="http://schemas.openxmlformats.org/officeDocument/2006/relationships/image"/><Relationship Id="rId6" Target="../media/image18.jpeg" Type="http://schemas.openxmlformats.org/officeDocument/2006/relationships/image"/><Relationship Id="rId7" Target="../media/image19.jpeg" Type="http://schemas.openxmlformats.org/officeDocument/2006/relationships/image"/><Relationship Id="rId8" Target="../media/image4.png" Type="http://schemas.openxmlformats.org/officeDocument/2006/relationships/image"/><Relationship Id="rId9" Target="../media/image5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20.jpe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21.jpeg" Type="http://schemas.openxmlformats.org/officeDocument/2006/relationships/image"/><Relationship Id="rId5" Target="../media/image22.jpeg" Type="http://schemas.openxmlformats.org/officeDocument/2006/relationships/image"/><Relationship Id="rId6" Target="../media/image4.png" Type="http://schemas.openxmlformats.org/officeDocument/2006/relationships/image"/><Relationship Id="rId7" Target="../media/image5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555" r="0" b="-9555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397840" y="2247241"/>
            <a:ext cx="13492320" cy="54877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977"/>
              </a:lnSpc>
              <a:spcBef>
                <a:spcPct val="0"/>
              </a:spcBef>
            </a:pPr>
            <a:r>
              <a:rPr lang="en-US" sz="15698">
                <a:solidFill>
                  <a:srgbClr val="FFFFFF"/>
                </a:solidFill>
                <a:latin typeface="Girassol"/>
                <a:ea typeface="Girassol"/>
                <a:cs typeface="Girassol"/>
                <a:sym typeface="Girassol"/>
              </a:rPr>
              <a:t>AMAZON MUSIC CLUSTERING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6138169" y="9603638"/>
            <a:ext cx="1550287" cy="1981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Page | 01</a:t>
            </a:r>
          </a:p>
        </p:txBody>
      </p:sp>
      <p:sp>
        <p:nvSpPr>
          <p:cNvPr name="AutoShape 5" id="5"/>
          <p:cNvSpPr/>
          <p:nvPr/>
        </p:nvSpPr>
        <p:spPr>
          <a:xfrm>
            <a:off x="17650355" y="8578878"/>
            <a:ext cx="0" cy="736572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479107" y="388218"/>
            <a:ext cx="368680" cy="290363"/>
          </a:xfrm>
          <a:custGeom>
            <a:avLst/>
            <a:gdLst/>
            <a:ahLst/>
            <a:cxnLst/>
            <a:rect r="r" b="b" t="t" l="l"/>
            <a:pathLst>
              <a:path h="290363" w="368680">
                <a:moveTo>
                  <a:pt x="0" y="0"/>
                </a:moveTo>
                <a:lnTo>
                  <a:pt x="368680" y="0"/>
                </a:lnTo>
                <a:lnTo>
                  <a:pt x="368680" y="290364"/>
                </a:lnTo>
                <a:lnTo>
                  <a:pt x="0" y="29036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7583680" y="462990"/>
            <a:ext cx="309455" cy="178921"/>
          </a:xfrm>
          <a:custGeom>
            <a:avLst/>
            <a:gdLst/>
            <a:ahLst/>
            <a:cxnLst/>
            <a:rect r="r" b="b" t="t" l="l"/>
            <a:pathLst>
              <a:path h="178921" w="309455">
                <a:moveTo>
                  <a:pt x="0" y="0"/>
                </a:moveTo>
                <a:lnTo>
                  <a:pt x="309455" y="0"/>
                </a:lnTo>
                <a:lnTo>
                  <a:pt x="309455" y="178920"/>
                </a:lnTo>
                <a:lnTo>
                  <a:pt x="0" y="17892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79107" y="388218"/>
            <a:ext cx="368680" cy="290363"/>
          </a:xfrm>
          <a:custGeom>
            <a:avLst/>
            <a:gdLst/>
            <a:ahLst/>
            <a:cxnLst/>
            <a:rect r="r" b="b" t="t" l="l"/>
            <a:pathLst>
              <a:path h="290363" w="368680">
                <a:moveTo>
                  <a:pt x="0" y="0"/>
                </a:moveTo>
                <a:lnTo>
                  <a:pt x="368680" y="0"/>
                </a:lnTo>
                <a:lnTo>
                  <a:pt x="368680" y="290364"/>
                </a:lnTo>
                <a:lnTo>
                  <a:pt x="0" y="2903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6138169" y="9603638"/>
            <a:ext cx="1550287" cy="1981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Page | 02</a:t>
            </a:r>
          </a:p>
        </p:txBody>
      </p:sp>
      <p:sp>
        <p:nvSpPr>
          <p:cNvPr name="AutoShape 4" id="4"/>
          <p:cNvSpPr/>
          <p:nvPr/>
        </p:nvSpPr>
        <p:spPr>
          <a:xfrm>
            <a:off x="17650355" y="8578878"/>
            <a:ext cx="0" cy="736572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5" id="5"/>
          <p:cNvGrpSpPr/>
          <p:nvPr/>
        </p:nvGrpSpPr>
        <p:grpSpPr>
          <a:xfrm rot="0">
            <a:off x="1725422" y="1750611"/>
            <a:ext cx="7418578" cy="2729512"/>
            <a:chOff x="0" y="0"/>
            <a:chExt cx="9891438" cy="3639349"/>
          </a:xfrm>
        </p:grpSpPr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4"/>
            <a:srcRect l="0" t="17295" r="0" b="17295"/>
            <a:stretch>
              <a:fillRect/>
            </a:stretch>
          </p:blipFill>
          <p:spPr>
            <a:xfrm flipH="false" flipV="false">
              <a:off x="0" y="0"/>
              <a:ext cx="9891438" cy="3639349"/>
            </a:xfrm>
            <a:prstGeom prst="rect">
              <a:avLst/>
            </a:prstGeom>
          </p:spPr>
        </p:pic>
      </p:grpSp>
      <p:grpSp>
        <p:nvGrpSpPr>
          <p:cNvPr name="Group 7" id="7"/>
          <p:cNvGrpSpPr/>
          <p:nvPr/>
        </p:nvGrpSpPr>
        <p:grpSpPr>
          <a:xfrm rot="0">
            <a:off x="1725422" y="5150577"/>
            <a:ext cx="3428300" cy="3428300"/>
            <a:chOff x="0" y="0"/>
            <a:chExt cx="4571067" cy="4571067"/>
          </a:xfrm>
        </p:grpSpPr>
        <p:pic>
          <p:nvPicPr>
            <p:cNvPr name="Picture 8" id="8"/>
            <p:cNvPicPr>
              <a:picLocks noChangeAspect="true"/>
            </p:cNvPicPr>
            <p:nvPr/>
          </p:nvPicPr>
          <p:blipFill>
            <a:blip r:embed="rId5"/>
            <a:srcRect l="5139" t="0" r="19860" b="0"/>
            <a:stretch>
              <a:fillRect/>
            </a:stretch>
          </p:blipFill>
          <p:spPr>
            <a:xfrm flipH="false" flipV="false">
              <a:off x="0" y="0"/>
              <a:ext cx="4571067" cy="4571067"/>
            </a:xfrm>
            <a:prstGeom prst="rect">
              <a:avLst/>
            </a:prstGeom>
          </p:spPr>
        </p:pic>
      </p:grpSp>
      <p:grpSp>
        <p:nvGrpSpPr>
          <p:cNvPr name="Group 9" id="9"/>
          <p:cNvGrpSpPr/>
          <p:nvPr/>
        </p:nvGrpSpPr>
        <p:grpSpPr>
          <a:xfrm rot="0">
            <a:off x="5715700" y="5150577"/>
            <a:ext cx="3428300" cy="3428300"/>
            <a:chOff x="0" y="0"/>
            <a:chExt cx="4571067" cy="4571067"/>
          </a:xfrm>
        </p:grpSpPr>
        <p:pic>
          <p:nvPicPr>
            <p:cNvPr name="Picture 10" id="10"/>
            <p:cNvPicPr>
              <a:picLocks noChangeAspect="true"/>
            </p:cNvPicPr>
            <p:nvPr/>
          </p:nvPicPr>
          <p:blipFill>
            <a:blip r:embed="rId6"/>
            <a:srcRect l="16750" t="0" r="16750" b="0"/>
            <a:stretch>
              <a:fillRect/>
            </a:stretch>
          </p:blipFill>
          <p:spPr>
            <a:xfrm flipH="false" flipV="false">
              <a:off x="0" y="0"/>
              <a:ext cx="4571067" cy="4571067"/>
            </a:xfrm>
            <a:prstGeom prst="rect">
              <a:avLst/>
            </a:prstGeom>
          </p:spPr>
        </p:pic>
      </p:grpSp>
      <p:sp>
        <p:nvSpPr>
          <p:cNvPr name="TextBox 11" id="11"/>
          <p:cNvSpPr txBox="true"/>
          <p:nvPr/>
        </p:nvSpPr>
        <p:spPr>
          <a:xfrm rot="0">
            <a:off x="9892494" y="2205991"/>
            <a:ext cx="7845914" cy="1203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800"/>
              </a:lnSpc>
              <a:spcBef>
                <a:spcPct val="0"/>
              </a:spcBef>
            </a:pPr>
            <a:r>
              <a:rPr lang="en-US" sz="7000">
                <a:solidFill>
                  <a:srgbClr val="FFFFFF"/>
                </a:solidFill>
                <a:latin typeface="Girassol"/>
                <a:ea typeface="Girassol"/>
                <a:cs typeface="Girassol"/>
                <a:sym typeface="Girassol"/>
              </a:rPr>
              <a:t>PROBLEM STATEMENT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927955" y="4403898"/>
            <a:ext cx="5309012" cy="24917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How can we automatically group songs with similar audio characteristics into clusters (potentially representing genres or moods), without relying on manual genre labels?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17583680" y="462990"/>
            <a:ext cx="309455" cy="178921"/>
          </a:xfrm>
          <a:custGeom>
            <a:avLst/>
            <a:gdLst/>
            <a:ahLst/>
            <a:cxnLst/>
            <a:rect r="r" b="b" t="t" l="l"/>
            <a:pathLst>
              <a:path h="178921" w="309455">
                <a:moveTo>
                  <a:pt x="0" y="0"/>
                </a:moveTo>
                <a:lnTo>
                  <a:pt x="309455" y="0"/>
                </a:lnTo>
                <a:lnTo>
                  <a:pt x="309455" y="178920"/>
                </a:lnTo>
                <a:lnTo>
                  <a:pt x="0" y="17892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79107" y="388218"/>
            <a:ext cx="368680" cy="290363"/>
          </a:xfrm>
          <a:custGeom>
            <a:avLst/>
            <a:gdLst/>
            <a:ahLst/>
            <a:cxnLst/>
            <a:rect r="r" b="b" t="t" l="l"/>
            <a:pathLst>
              <a:path h="290363" w="368680">
                <a:moveTo>
                  <a:pt x="0" y="0"/>
                </a:moveTo>
                <a:lnTo>
                  <a:pt x="368680" y="0"/>
                </a:lnTo>
                <a:lnTo>
                  <a:pt x="368680" y="290364"/>
                </a:lnTo>
                <a:lnTo>
                  <a:pt x="0" y="2903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6138169" y="9603638"/>
            <a:ext cx="1550287" cy="1981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Page | 03</a:t>
            </a:r>
          </a:p>
        </p:txBody>
      </p:sp>
      <p:sp>
        <p:nvSpPr>
          <p:cNvPr name="AutoShape 4" id="4"/>
          <p:cNvSpPr/>
          <p:nvPr/>
        </p:nvSpPr>
        <p:spPr>
          <a:xfrm>
            <a:off x="17650355" y="8578878"/>
            <a:ext cx="0" cy="736572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5" id="5"/>
          <p:cNvGrpSpPr/>
          <p:nvPr/>
        </p:nvGrpSpPr>
        <p:grpSpPr>
          <a:xfrm rot="0">
            <a:off x="9813031" y="1770906"/>
            <a:ext cx="6745188" cy="6745188"/>
            <a:chOff x="0" y="0"/>
            <a:chExt cx="8993583" cy="8993583"/>
          </a:xfrm>
        </p:grpSpPr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4"/>
            <a:srcRect l="31008" t="0" r="3241" b="0"/>
            <a:stretch>
              <a:fillRect/>
            </a:stretch>
          </p:blipFill>
          <p:spPr>
            <a:xfrm flipH="false" flipV="false">
              <a:off x="0" y="0"/>
              <a:ext cx="8993583" cy="8993583"/>
            </a:xfrm>
            <a:prstGeom prst="rect">
              <a:avLst/>
            </a:prstGeom>
          </p:spPr>
        </p:pic>
      </p:grpSp>
      <p:grpSp>
        <p:nvGrpSpPr>
          <p:cNvPr name="Group 7" id="7"/>
          <p:cNvGrpSpPr/>
          <p:nvPr/>
        </p:nvGrpSpPr>
        <p:grpSpPr>
          <a:xfrm rot="0">
            <a:off x="6629033" y="1770906"/>
            <a:ext cx="2764923" cy="6745188"/>
            <a:chOff x="0" y="0"/>
            <a:chExt cx="3686564" cy="8993583"/>
          </a:xfrm>
        </p:grpSpPr>
        <p:pic>
          <p:nvPicPr>
            <p:cNvPr name="Picture 8" id="8"/>
            <p:cNvPicPr>
              <a:picLocks noChangeAspect="true"/>
            </p:cNvPicPr>
            <p:nvPr/>
          </p:nvPicPr>
          <p:blipFill>
            <a:blip r:embed="rId4"/>
            <a:srcRect l="0" t="0" r="73048" b="0"/>
            <a:stretch>
              <a:fillRect/>
            </a:stretch>
          </p:blipFill>
          <p:spPr>
            <a:xfrm flipH="false" flipV="false">
              <a:off x="0" y="0"/>
              <a:ext cx="3686564" cy="8993583"/>
            </a:xfrm>
            <a:prstGeom prst="rect">
              <a:avLst/>
            </a:prstGeom>
          </p:spPr>
        </p:pic>
      </p:grpSp>
      <p:sp>
        <p:nvSpPr>
          <p:cNvPr name="TextBox 9" id="9"/>
          <p:cNvSpPr txBox="true"/>
          <p:nvPr/>
        </p:nvSpPr>
        <p:spPr>
          <a:xfrm rot="0">
            <a:off x="5535917" y="378693"/>
            <a:ext cx="7216166" cy="1067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70"/>
              </a:lnSpc>
            </a:pPr>
            <a:r>
              <a:rPr lang="en-US" sz="7000">
                <a:solidFill>
                  <a:srgbClr val="FFFFFF"/>
                </a:solidFill>
                <a:latin typeface="Girassol"/>
                <a:ea typeface="Girassol"/>
                <a:cs typeface="Girassol"/>
                <a:sym typeface="Girassol"/>
              </a:rPr>
              <a:t>BUSINESS USE CASES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79107" y="2269543"/>
            <a:ext cx="5635425" cy="70459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9511" indent="-259756" lvl="1">
              <a:lnSpc>
                <a:spcPts val="3368"/>
              </a:lnSpc>
              <a:buFont typeface="Arial"/>
              <a:buChar char="•"/>
            </a:pPr>
            <a:r>
              <a:rPr lang="en-US" b="true" sz="2406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Personalized Playlist Curation</a:t>
            </a:r>
            <a:r>
              <a:rPr lang="en-US" sz="2406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– Auto-generate playlists of similar-sounding tracks.</a:t>
            </a:r>
          </a:p>
          <a:p>
            <a:pPr algn="l">
              <a:lnSpc>
                <a:spcPts val="3368"/>
              </a:lnSpc>
            </a:pPr>
          </a:p>
          <a:p>
            <a:pPr algn="l" marL="519511" indent="-259756" lvl="1">
              <a:lnSpc>
                <a:spcPts val="3368"/>
              </a:lnSpc>
              <a:buFont typeface="Arial"/>
              <a:buChar char="•"/>
            </a:pPr>
            <a:r>
              <a:rPr lang="en-US" b="true" sz="2406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Improved Song Discovery</a:t>
            </a:r>
            <a:r>
              <a:rPr lang="en-US" sz="2406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– Suggest similar tracks based on user preferences.</a:t>
            </a:r>
          </a:p>
          <a:p>
            <a:pPr algn="l">
              <a:lnSpc>
                <a:spcPts val="3368"/>
              </a:lnSpc>
            </a:pPr>
          </a:p>
          <a:p>
            <a:pPr algn="l" marL="519511" indent="-259756" lvl="1">
              <a:lnSpc>
                <a:spcPts val="3368"/>
              </a:lnSpc>
              <a:buFont typeface="Arial"/>
              <a:buChar char="•"/>
            </a:pPr>
            <a:r>
              <a:rPr lang="en-US" b="true" sz="2406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Artist Analysis</a:t>
            </a:r>
            <a:r>
              <a:rPr lang="en-US" sz="2406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– Help artists identify competitors with similar sound profiles.</a:t>
            </a:r>
          </a:p>
          <a:p>
            <a:pPr algn="l">
              <a:lnSpc>
                <a:spcPts val="3368"/>
              </a:lnSpc>
            </a:pPr>
          </a:p>
          <a:p>
            <a:pPr algn="l" marL="519511" indent="-259756" lvl="1">
              <a:lnSpc>
                <a:spcPts val="3368"/>
              </a:lnSpc>
              <a:buFont typeface="Arial"/>
              <a:buChar char="•"/>
            </a:pPr>
            <a:r>
              <a:rPr lang="en-US" b="true" sz="2406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Market Segmentation</a:t>
            </a:r>
            <a:r>
              <a:rPr lang="en-US" sz="2406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– Enable streaming platforms to analyze listening trends.</a:t>
            </a:r>
          </a:p>
          <a:p>
            <a:pPr algn="l">
              <a:lnSpc>
                <a:spcPts val="6028"/>
              </a:lnSpc>
              <a:spcBef>
                <a:spcPct val="0"/>
              </a:spcBef>
            </a:pP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7583680" y="462990"/>
            <a:ext cx="309455" cy="178921"/>
          </a:xfrm>
          <a:custGeom>
            <a:avLst/>
            <a:gdLst/>
            <a:ahLst/>
            <a:cxnLst/>
            <a:rect r="r" b="b" t="t" l="l"/>
            <a:pathLst>
              <a:path h="178921" w="309455">
                <a:moveTo>
                  <a:pt x="0" y="0"/>
                </a:moveTo>
                <a:lnTo>
                  <a:pt x="309455" y="0"/>
                </a:lnTo>
                <a:lnTo>
                  <a:pt x="309455" y="178920"/>
                </a:lnTo>
                <a:lnTo>
                  <a:pt x="0" y="17892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79107" y="388218"/>
            <a:ext cx="368680" cy="290363"/>
          </a:xfrm>
          <a:custGeom>
            <a:avLst/>
            <a:gdLst/>
            <a:ahLst/>
            <a:cxnLst/>
            <a:rect r="r" b="b" t="t" l="l"/>
            <a:pathLst>
              <a:path h="290363" w="368680">
                <a:moveTo>
                  <a:pt x="0" y="0"/>
                </a:moveTo>
                <a:lnTo>
                  <a:pt x="368680" y="0"/>
                </a:lnTo>
                <a:lnTo>
                  <a:pt x="368680" y="290364"/>
                </a:lnTo>
                <a:lnTo>
                  <a:pt x="0" y="2903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6138169" y="9603638"/>
            <a:ext cx="1550287" cy="1981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Page | 04</a:t>
            </a:r>
          </a:p>
        </p:txBody>
      </p:sp>
      <p:sp>
        <p:nvSpPr>
          <p:cNvPr name="AutoShape 4" id="4"/>
          <p:cNvSpPr/>
          <p:nvPr/>
        </p:nvSpPr>
        <p:spPr>
          <a:xfrm>
            <a:off x="17650355" y="8578878"/>
            <a:ext cx="0" cy="736572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5" id="5"/>
          <p:cNvGrpSpPr/>
          <p:nvPr/>
        </p:nvGrpSpPr>
        <p:grpSpPr>
          <a:xfrm rot="0">
            <a:off x="1676902" y="1715200"/>
            <a:ext cx="11018119" cy="3428300"/>
            <a:chOff x="0" y="0"/>
            <a:chExt cx="14690825" cy="4571067"/>
          </a:xfrm>
        </p:grpSpPr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4"/>
            <a:srcRect l="0" t="15228" r="0" b="29455"/>
            <a:stretch>
              <a:fillRect/>
            </a:stretch>
          </p:blipFill>
          <p:spPr>
            <a:xfrm flipH="false" flipV="false">
              <a:off x="0" y="0"/>
              <a:ext cx="14690825" cy="4571067"/>
            </a:xfrm>
            <a:prstGeom prst="rect">
              <a:avLst/>
            </a:prstGeom>
          </p:spPr>
        </p:pic>
      </p:grpSp>
      <p:grpSp>
        <p:nvGrpSpPr>
          <p:cNvPr name="Group 7" id="7"/>
          <p:cNvGrpSpPr/>
          <p:nvPr/>
        </p:nvGrpSpPr>
        <p:grpSpPr>
          <a:xfrm rot="0">
            <a:off x="13149430" y="1715200"/>
            <a:ext cx="3428300" cy="3428300"/>
            <a:chOff x="0" y="0"/>
            <a:chExt cx="4571067" cy="4571067"/>
          </a:xfrm>
        </p:grpSpPr>
        <p:pic>
          <p:nvPicPr>
            <p:cNvPr name="Picture 8" id="8"/>
            <p:cNvPicPr>
              <a:picLocks noChangeAspect="true"/>
            </p:cNvPicPr>
            <p:nvPr/>
          </p:nvPicPr>
          <p:blipFill>
            <a:blip r:embed="rId5"/>
            <a:srcRect l="16687" t="0" r="16687" b="0"/>
            <a:stretch>
              <a:fillRect/>
            </a:stretch>
          </p:blipFill>
          <p:spPr>
            <a:xfrm flipH="false" flipV="false">
              <a:off x="0" y="0"/>
              <a:ext cx="4571067" cy="4571067"/>
            </a:xfrm>
            <a:prstGeom prst="rect">
              <a:avLst/>
            </a:prstGeom>
          </p:spPr>
        </p:pic>
      </p:grpSp>
      <p:sp>
        <p:nvSpPr>
          <p:cNvPr name="TextBox 9" id="9"/>
          <p:cNvSpPr txBox="true"/>
          <p:nvPr/>
        </p:nvSpPr>
        <p:spPr>
          <a:xfrm rot="0">
            <a:off x="1028700" y="6568829"/>
            <a:ext cx="7101771" cy="1279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168"/>
              </a:lnSpc>
            </a:pPr>
            <a:r>
              <a:rPr lang="en-US" sz="8403">
                <a:solidFill>
                  <a:srgbClr val="FFFFFF"/>
                </a:solidFill>
                <a:latin typeface="Girassol"/>
                <a:ea typeface="Girassol"/>
                <a:cs typeface="Girassol"/>
                <a:sym typeface="Girassol"/>
              </a:rPr>
              <a:t> APPROACH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509425" y="5964336"/>
            <a:ext cx="8820694" cy="35060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17"/>
              </a:lnSpc>
            </a:pPr>
            <a:r>
              <a:rPr lang="en-US" sz="3726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1. Data Exploration &amp; Preprocessing</a:t>
            </a:r>
          </a:p>
          <a:p>
            <a:pPr algn="l">
              <a:lnSpc>
                <a:spcPts val="3397"/>
              </a:lnSpc>
            </a:pPr>
          </a:p>
          <a:p>
            <a:pPr algn="l" marL="523929" indent="-261965" lvl="1">
              <a:lnSpc>
                <a:spcPts val="3397"/>
              </a:lnSpc>
              <a:buFont typeface="Arial"/>
              <a:buChar char="•"/>
            </a:pPr>
            <a:r>
              <a:rPr lang="en-US" sz="2426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Load dataset: single_genre_artists.csv</a:t>
            </a:r>
          </a:p>
          <a:p>
            <a:pPr algn="l" marL="523929" indent="-261965" lvl="1">
              <a:lnSpc>
                <a:spcPts val="3397"/>
              </a:lnSpc>
              <a:buFont typeface="Arial"/>
              <a:buChar char="•"/>
            </a:pPr>
            <a:r>
              <a:rPr lang="en-US" sz="2426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Explore structure: columns, datatypes, nulls, duplicates</a:t>
            </a:r>
          </a:p>
          <a:p>
            <a:pPr algn="l" marL="523929" indent="-261965" lvl="1">
              <a:lnSpc>
                <a:spcPts val="3397"/>
              </a:lnSpc>
              <a:buFont typeface="Arial"/>
              <a:buChar char="•"/>
            </a:pPr>
            <a:r>
              <a:rPr lang="en-US" sz="2426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Drop unnecessary columns: track_id, track_name, artist_name</a:t>
            </a:r>
          </a:p>
          <a:p>
            <a:pPr algn="l" marL="523929" indent="-261965" lvl="1">
              <a:lnSpc>
                <a:spcPts val="3397"/>
              </a:lnSpc>
              <a:buFont typeface="Arial"/>
              <a:buChar char="•"/>
            </a:pPr>
            <a:r>
              <a:rPr lang="en-US" sz="2426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Normalize features using StandardScaler / MinMaxScaler</a:t>
            </a:r>
          </a:p>
          <a:p>
            <a:pPr algn="l">
              <a:lnSpc>
                <a:spcPts val="2038"/>
              </a:lnSpc>
              <a:spcBef>
                <a:spcPct val="0"/>
              </a:spcBef>
            </a:pP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7583680" y="462990"/>
            <a:ext cx="309455" cy="178921"/>
          </a:xfrm>
          <a:custGeom>
            <a:avLst/>
            <a:gdLst/>
            <a:ahLst/>
            <a:cxnLst/>
            <a:rect r="r" b="b" t="t" l="l"/>
            <a:pathLst>
              <a:path h="178921" w="309455">
                <a:moveTo>
                  <a:pt x="0" y="0"/>
                </a:moveTo>
                <a:lnTo>
                  <a:pt x="309455" y="0"/>
                </a:lnTo>
                <a:lnTo>
                  <a:pt x="309455" y="178920"/>
                </a:lnTo>
                <a:lnTo>
                  <a:pt x="0" y="17892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79107" y="388218"/>
            <a:ext cx="368680" cy="290363"/>
          </a:xfrm>
          <a:custGeom>
            <a:avLst/>
            <a:gdLst/>
            <a:ahLst/>
            <a:cxnLst/>
            <a:rect r="r" b="b" t="t" l="l"/>
            <a:pathLst>
              <a:path h="290363" w="368680">
                <a:moveTo>
                  <a:pt x="0" y="0"/>
                </a:moveTo>
                <a:lnTo>
                  <a:pt x="368680" y="0"/>
                </a:lnTo>
                <a:lnTo>
                  <a:pt x="368680" y="290364"/>
                </a:lnTo>
                <a:lnTo>
                  <a:pt x="0" y="2903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443940"/>
            <a:ext cx="1550287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b="true" sz="12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Studio Shodwe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6138169" y="9603638"/>
            <a:ext cx="1550287" cy="1981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Page | 05</a:t>
            </a:r>
          </a:p>
        </p:txBody>
      </p:sp>
      <p:sp>
        <p:nvSpPr>
          <p:cNvPr name="AutoShape 5" id="5"/>
          <p:cNvSpPr/>
          <p:nvPr/>
        </p:nvSpPr>
        <p:spPr>
          <a:xfrm>
            <a:off x="17650355" y="8578878"/>
            <a:ext cx="0" cy="736572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0" y="1790417"/>
            <a:ext cx="6706165" cy="6706165"/>
            <a:chOff x="0" y="0"/>
            <a:chExt cx="8941554" cy="8941554"/>
          </a:xfrm>
        </p:grpSpPr>
        <p:pic>
          <p:nvPicPr>
            <p:cNvPr name="Picture 7" id="7"/>
            <p:cNvPicPr>
              <a:picLocks noChangeAspect="true"/>
            </p:cNvPicPr>
            <p:nvPr/>
          </p:nvPicPr>
          <p:blipFill>
            <a:blip r:embed="rId4"/>
            <a:srcRect l="16750" t="0" r="16750" b="0"/>
            <a:stretch>
              <a:fillRect/>
            </a:stretch>
          </p:blipFill>
          <p:spPr>
            <a:xfrm flipH="false" flipV="false">
              <a:off x="0" y="0"/>
              <a:ext cx="8941554" cy="8941554"/>
            </a:xfrm>
            <a:prstGeom prst="rect">
              <a:avLst/>
            </a:prstGeom>
          </p:spPr>
        </p:pic>
      </p:grpSp>
      <p:grpSp>
        <p:nvGrpSpPr>
          <p:cNvPr name="Group 8" id="8"/>
          <p:cNvGrpSpPr/>
          <p:nvPr/>
        </p:nvGrpSpPr>
        <p:grpSpPr>
          <a:xfrm rot="0">
            <a:off x="7054746" y="1790417"/>
            <a:ext cx="3149938" cy="3149938"/>
            <a:chOff x="0" y="0"/>
            <a:chExt cx="4199917" cy="4199917"/>
          </a:xfrm>
        </p:grpSpPr>
        <p:pic>
          <p:nvPicPr>
            <p:cNvPr name="Picture 9" id="9"/>
            <p:cNvPicPr>
              <a:picLocks noChangeAspect="true"/>
            </p:cNvPicPr>
            <p:nvPr/>
          </p:nvPicPr>
          <p:blipFill>
            <a:blip r:embed="rId5"/>
            <a:srcRect l="16687" t="0" r="16687" b="0"/>
            <a:stretch>
              <a:fillRect/>
            </a:stretch>
          </p:blipFill>
          <p:spPr>
            <a:xfrm flipH="false" flipV="false">
              <a:off x="0" y="0"/>
              <a:ext cx="4199917" cy="4199917"/>
            </a:xfrm>
            <a:prstGeom prst="rect">
              <a:avLst/>
            </a:prstGeom>
          </p:spPr>
        </p:pic>
      </p:grpSp>
      <p:grpSp>
        <p:nvGrpSpPr>
          <p:cNvPr name="Group 10" id="10"/>
          <p:cNvGrpSpPr/>
          <p:nvPr/>
        </p:nvGrpSpPr>
        <p:grpSpPr>
          <a:xfrm rot="0">
            <a:off x="7054746" y="5346645"/>
            <a:ext cx="3149938" cy="3149938"/>
            <a:chOff x="0" y="0"/>
            <a:chExt cx="4199917" cy="4199917"/>
          </a:xfrm>
        </p:grpSpPr>
        <p:pic>
          <p:nvPicPr>
            <p:cNvPr name="Picture 11" id="11"/>
            <p:cNvPicPr>
              <a:picLocks noChangeAspect="true"/>
            </p:cNvPicPr>
            <p:nvPr/>
          </p:nvPicPr>
          <p:blipFill>
            <a:blip r:embed="rId6"/>
            <a:srcRect l="5545" t="0" r="27829" b="0"/>
            <a:stretch>
              <a:fillRect/>
            </a:stretch>
          </p:blipFill>
          <p:spPr>
            <a:xfrm flipH="false" flipV="false">
              <a:off x="0" y="0"/>
              <a:ext cx="4199917" cy="4199917"/>
            </a:xfrm>
            <a:prstGeom prst="rect">
              <a:avLst/>
            </a:prstGeom>
          </p:spPr>
        </p:pic>
      </p:grpSp>
      <p:sp>
        <p:nvSpPr>
          <p:cNvPr name="TextBox 12" id="12"/>
          <p:cNvSpPr txBox="true"/>
          <p:nvPr/>
        </p:nvSpPr>
        <p:spPr>
          <a:xfrm rot="0">
            <a:off x="10743958" y="2359628"/>
            <a:ext cx="10248180" cy="43294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02"/>
              </a:lnSpc>
            </a:pPr>
            <a:r>
              <a:rPr lang="en-US" sz="4073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2. Feature Selection</a:t>
            </a:r>
          </a:p>
          <a:p>
            <a:pPr algn="l">
              <a:lnSpc>
                <a:spcPts val="3182"/>
              </a:lnSpc>
            </a:pPr>
          </a:p>
          <a:p>
            <a:pPr algn="l" marL="490767" indent="-245384" lvl="1">
              <a:lnSpc>
                <a:spcPts val="3182"/>
              </a:lnSpc>
              <a:buFont typeface="Arial"/>
              <a:buChar char="•"/>
            </a:pPr>
            <a:r>
              <a:rPr lang="en-US" sz="2273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Selected features for clustering:</a:t>
            </a:r>
          </a:p>
          <a:p>
            <a:pPr algn="l">
              <a:lnSpc>
                <a:spcPts val="3182"/>
              </a:lnSpc>
            </a:pPr>
          </a:p>
          <a:p>
            <a:pPr algn="l" marL="490767" indent="-245384" lvl="1">
              <a:lnSpc>
                <a:spcPts val="3182"/>
              </a:lnSpc>
              <a:buFont typeface="Arial"/>
              <a:buChar char="•"/>
            </a:pPr>
            <a:r>
              <a:rPr lang="en-US" sz="2273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danceability, energy, loudness, speechiness,</a:t>
            </a:r>
          </a:p>
          <a:p>
            <a:pPr algn="l">
              <a:lnSpc>
                <a:spcPts val="3182"/>
              </a:lnSpc>
            </a:pPr>
          </a:p>
          <a:p>
            <a:pPr algn="l" marL="490767" indent="-245384" lvl="1">
              <a:lnSpc>
                <a:spcPts val="3182"/>
              </a:lnSpc>
              <a:buFont typeface="Arial"/>
              <a:buChar char="•"/>
            </a:pPr>
            <a:r>
              <a:rPr lang="en-US" sz="2273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acousticness, instrumentalness, liveness, valence,</a:t>
            </a:r>
          </a:p>
          <a:p>
            <a:pPr algn="l">
              <a:lnSpc>
                <a:spcPts val="3182"/>
              </a:lnSpc>
            </a:pPr>
          </a:p>
          <a:p>
            <a:pPr algn="l" marL="490767" indent="-245384" lvl="1">
              <a:lnSpc>
                <a:spcPts val="3182"/>
              </a:lnSpc>
              <a:buFont typeface="Arial"/>
              <a:buChar char="•"/>
            </a:pPr>
            <a:r>
              <a:rPr lang="en-US" sz="2273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tempo, duration_ms</a:t>
            </a:r>
          </a:p>
          <a:p>
            <a:pPr algn="l">
              <a:lnSpc>
                <a:spcPts val="3182"/>
              </a:lnSpc>
              <a:spcBef>
                <a:spcPct val="0"/>
              </a:spcBef>
            </a:pP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17583680" y="462990"/>
            <a:ext cx="309455" cy="178921"/>
          </a:xfrm>
          <a:custGeom>
            <a:avLst/>
            <a:gdLst/>
            <a:ahLst/>
            <a:cxnLst/>
            <a:rect r="r" b="b" t="t" l="l"/>
            <a:pathLst>
              <a:path h="178921" w="309455">
                <a:moveTo>
                  <a:pt x="0" y="0"/>
                </a:moveTo>
                <a:lnTo>
                  <a:pt x="309455" y="0"/>
                </a:lnTo>
                <a:lnTo>
                  <a:pt x="309455" y="178920"/>
                </a:lnTo>
                <a:lnTo>
                  <a:pt x="0" y="17892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79107" y="388218"/>
            <a:ext cx="368680" cy="290363"/>
          </a:xfrm>
          <a:custGeom>
            <a:avLst/>
            <a:gdLst/>
            <a:ahLst/>
            <a:cxnLst/>
            <a:rect r="r" b="b" t="t" l="l"/>
            <a:pathLst>
              <a:path h="290363" w="368680">
                <a:moveTo>
                  <a:pt x="0" y="0"/>
                </a:moveTo>
                <a:lnTo>
                  <a:pt x="368680" y="0"/>
                </a:lnTo>
                <a:lnTo>
                  <a:pt x="368680" y="290364"/>
                </a:lnTo>
                <a:lnTo>
                  <a:pt x="0" y="2903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6138169" y="9603638"/>
            <a:ext cx="1550287" cy="1981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Page | 06</a:t>
            </a:r>
          </a:p>
        </p:txBody>
      </p:sp>
      <p:sp>
        <p:nvSpPr>
          <p:cNvPr name="AutoShape 4" id="4"/>
          <p:cNvSpPr/>
          <p:nvPr/>
        </p:nvSpPr>
        <p:spPr>
          <a:xfrm>
            <a:off x="17650355" y="8578878"/>
            <a:ext cx="0" cy="736572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5" id="5"/>
          <p:cNvGrpSpPr/>
          <p:nvPr/>
        </p:nvGrpSpPr>
        <p:grpSpPr>
          <a:xfrm rot="0">
            <a:off x="12403673" y="1743489"/>
            <a:ext cx="4114800" cy="6800022"/>
            <a:chOff x="0" y="0"/>
            <a:chExt cx="5486400" cy="9066695"/>
          </a:xfrm>
        </p:grpSpPr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4"/>
            <a:srcRect l="32741" t="0" r="27017" b="0"/>
            <a:stretch>
              <a:fillRect/>
            </a:stretch>
          </p:blipFill>
          <p:spPr>
            <a:xfrm flipH="false" flipV="false">
              <a:off x="0" y="0"/>
              <a:ext cx="5486400" cy="9066695"/>
            </a:xfrm>
            <a:prstGeom prst="rect">
              <a:avLst/>
            </a:prstGeom>
          </p:spPr>
        </p:pic>
      </p:grpSp>
      <p:sp>
        <p:nvSpPr>
          <p:cNvPr name="TextBox 7" id="7"/>
          <p:cNvSpPr txBox="true"/>
          <p:nvPr/>
        </p:nvSpPr>
        <p:spPr>
          <a:xfrm rot="0">
            <a:off x="414013" y="3051232"/>
            <a:ext cx="9349309" cy="1420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86702" indent="-243351" lvl="1">
              <a:lnSpc>
                <a:spcPts val="3156"/>
              </a:lnSpc>
              <a:buFont typeface="Arial"/>
              <a:buChar char="•"/>
            </a:pPr>
            <a:r>
              <a:rPr lang="en-US" sz="2254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K-Means → Find k using Elbow Method &amp; Silhouette Score</a:t>
            </a:r>
          </a:p>
          <a:p>
            <a:pPr algn="l" marL="486702" indent="-243351" lvl="1">
              <a:lnSpc>
                <a:spcPts val="3156"/>
              </a:lnSpc>
              <a:buFont typeface="Arial"/>
              <a:buChar char="•"/>
            </a:pPr>
            <a:r>
              <a:rPr lang="en-US" sz="2254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DBSCAN → Detect arbitrary-shaped clusters, noise/outliers</a:t>
            </a:r>
          </a:p>
          <a:p>
            <a:pPr algn="l" marL="486702" indent="-243351" lvl="1">
              <a:lnSpc>
                <a:spcPts val="3156"/>
              </a:lnSpc>
              <a:buFont typeface="Arial"/>
              <a:buChar char="•"/>
            </a:pPr>
            <a:r>
              <a:rPr lang="en-US" sz="2254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Hierarchical Clustering → Visualize merging via dendrogram</a:t>
            </a:r>
          </a:p>
          <a:p>
            <a:pPr algn="l">
              <a:lnSpc>
                <a:spcPts val="1893"/>
              </a:lnSpc>
              <a:spcBef>
                <a:spcPct val="0"/>
              </a:spcBef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2334119" y="1419956"/>
            <a:ext cx="6504696" cy="5803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  <a:spcBef>
                <a:spcPct val="0"/>
              </a:spcBef>
            </a:pPr>
            <a:r>
              <a:rPr lang="en-US" b="true" sz="33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3.Clustering Techniques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14013" y="6373947"/>
            <a:ext cx="8424802" cy="2204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</a:p>
          <a:p>
            <a:pPr algn="l" marL="549430" indent="-274715" lvl="1">
              <a:lnSpc>
                <a:spcPts val="3562"/>
              </a:lnSpc>
              <a:buFont typeface="Arial"/>
              <a:buChar char="•"/>
            </a:pPr>
            <a:r>
              <a:rPr lang="en-US" sz="2544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Silhouette Score – Cluster separation</a:t>
            </a:r>
          </a:p>
          <a:p>
            <a:pPr algn="l" marL="549430" indent="-274715" lvl="1">
              <a:lnSpc>
                <a:spcPts val="3562"/>
              </a:lnSpc>
              <a:buFont typeface="Arial"/>
              <a:buChar char="•"/>
            </a:pPr>
            <a:r>
              <a:rPr lang="en-US" sz="2544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Davies-Bouldin Index – Intra-cluster similarity</a:t>
            </a:r>
          </a:p>
          <a:p>
            <a:pPr algn="l" marL="549430" indent="-274715" lvl="1">
              <a:lnSpc>
                <a:spcPts val="3562"/>
              </a:lnSpc>
              <a:buFont typeface="Arial"/>
              <a:buChar char="•"/>
            </a:pPr>
            <a:r>
              <a:rPr lang="en-US" sz="2544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Inertia – Compactness of clusters</a:t>
            </a:r>
          </a:p>
          <a:p>
            <a:pPr algn="l">
              <a:lnSpc>
                <a:spcPts val="3562"/>
              </a:lnSpc>
              <a:spcBef>
                <a:spcPct val="0"/>
              </a:spcBef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2334119" y="5242956"/>
            <a:ext cx="5192361" cy="5873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99"/>
              </a:lnSpc>
              <a:spcBef>
                <a:spcPct val="0"/>
              </a:spcBef>
            </a:pPr>
            <a:r>
              <a:rPr lang="en-US" b="true" sz="34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4.Cluster Evaluation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7583680" y="462990"/>
            <a:ext cx="309455" cy="178921"/>
          </a:xfrm>
          <a:custGeom>
            <a:avLst/>
            <a:gdLst/>
            <a:ahLst/>
            <a:cxnLst/>
            <a:rect r="r" b="b" t="t" l="l"/>
            <a:pathLst>
              <a:path h="178921" w="309455">
                <a:moveTo>
                  <a:pt x="0" y="0"/>
                </a:moveTo>
                <a:lnTo>
                  <a:pt x="309455" y="0"/>
                </a:lnTo>
                <a:lnTo>
                  <a:pt x="309455" y="178920"/>
                </a:lnTo>
                <a:lnTo>
                  <a:pt x="0" y="17892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79107" y="388218"/>
            <a:ext cx="368680" cy="290363"/>
          </a:xfrm>
          <a:custGeom>
            <a:avLst/>
            <a:gdLst/>
            <a:ahLst/>
            <a:cxnLst/>
            <a:rect r="r" b="b" t="t" l="l"/>
            <a:pathLst>
              <a:path h="290363" w="368680">
                <a:moveTo>
                  <a:pt x="0" y="0"/>
                </a:moveTo>
                <a:lnTo>
                  <a:pt x="368680" y="0"/>
                </a:lnTo>
                <a:lnTo>
                  <a:pt x="368680" y="290364"/>
                </a:lnTo>
                <a:lnTo>
                  <a:pt x="0" y="2903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6138169" y="9603638"/>
            <a:ext cx="1550287" cy="1981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Page | 07</a:t>
            </a:r>
          </a:p>
        </p:txBody>
      </p:sp>
      <p:sp>
        <p:nvSpPr>
          <p:cNvPr name="AutoShape 4" id="4"/>
          <p:cNvSpPr/>
          <p:nvPr/>
        </p:nvSpPr>
        <p:spPr>
          <a:xfrm>
            <a:off x="17650355" y="8578878"/>
            <a:ext cx="0" cy="736572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5" id="5"/>
          <p:cNvGrpSpPr/>
          <p:nvPr/>
        </p:nvGrpSpPr>
        <p:grpSpPr>
          <a:xfrm rot="0">
            <a:off x="1757652" y="5048250"/>
            <a:ext cx="3428300" cy="3428300"/>
            <a:chOff x="0" y="0"/>
            <a:chExt cx="4571067" cy="4571067"/>
          </a:xfrm>
        </p:grpSpPr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4"/>
            <a:srcRect l="16687" t="0" r="16687" b="0"/>
            <a:stretch>
              <a:fillRect/>
            </a:stretch>
          </p:blipFill>
          <p:spPr>
            <a:xfrm flipH="false" flipV="false">
              <a:off x="0" y="0"/>
              <a:ext cx="4571067" cy="4571067"/>
            </a:xfrm>
            <a:prstGeom prst="rect">
              <a:avLst/>
            </a:prstGeom>
          </p:spPr>
        </p:pic>
      </p:grpSp>
      <p:grpSp>
        <p:nvGrpSpPr>
          <p:cNvPr name="Group 7" id="7"/>
          <p:cNvGrpSpPr/>
          <p:nvPr/>
        </p:nvGrpSpPr>
        <p:grpSpPr>
          <a:xfrm rot="0">
            <a:off x="5539117" y="5048250"/>
            <a:ext cx="3428300" cy="3428300"/>
            <a:chOff x="0" y="0"/>
            <a:chExt cx="4571067" cy="4571067"/>
          </a:xfrm>
        </p:grpSpPr>
        <p:pic>
          <p:nvPicPr>
            <p:cNvPr name="Picture 8" id="8"/>
            <p:cNvPicPr>
              <a:picLocks noChangeAspect="true"/>
            </p:cNvPicPr>
            <p:nvPr/>
          </p:nvPicPr>
          <p:blipFill>
            <a:blip r:embed="rId5"/>
            <a:srcRect l="17902" t="0" r="15347" b="0"/>
            <a:stretch>
              <a:fillRect/>
            </a:stretch>
          </p:blipFill>
          <p:spPr>
            <a:xfrm flipH="false" flipV="false">
              <a:off x="0" y="0"/>
              <a:ext cx="4571067" cy="4571067"/>
            </a:xfrm>
            <a:prstGeom prst="rect">
              <a:avLst/>
            </a:prstGeom>
          </p:spPr>
        </p:pic>
      </p:grpSp>
      <p:grpSp>
        <p:nvGrpSpPr>
          <p:cNvPr name="Group 9" id="9"/>
          <p:cNvGrpSpPr/>
          <p:nvPr/>
        </p:nvGrpSpPr>
        <p:grpSpPr>
          <a:xfrm rot="0">
            <a:off x="9320582" y="5048250"/>
            <a:ext cx="3428300" cy="3428300"/>
            <a:chOff x="0" y="0"/>
            <a:chExt cx="4571067" cy="4571067"/>
          </a:xfrm>
        </p:grpSpPr>
        <p:pic>
          <p:nvPicPr>
            <p:cNvPr name="Picture 10" id="10"/>
            <p:cNvPicPr>
              <a:picLocks noChangeAspect="true"/>
            </p:cNvPicPr>
            <p:nvPr/>
          </p:nvPicPr>
          <p:blipFill>
            <a:blip r:embed="rId6"/>
            <a:srcRect l="3213" t="0" r="30411" b="0"/>
            <a:stretch>
              <a:fillRect/>
            </a:stretch>
          </p:blipFill>
          <p:spPr>
            <a:xfrm flipH="false" flipV="false">
              <a:off x="0" y="0"/>
              <a:ext cx="4571067" cy="4571067"/>
            </a:xfrm>
            <a:prstGeom prst="rect">
              <a:avLst/>
            </a:prstGeom>
          </p:spPr>
        </p:pic>
      </p:grpSp>
      <p:grpSp>
        <p:nvGrpSpPr>
          <p:cNvPr name="Group 11" id="11"/>
          <p:cNvGrpSpPr/>
          <p:nvPr/>
        </p:nvGrpSpPr>
        <p:grpSpPr>
          <a:xfrm rot="0">
            <a:off x="13102047" y="5048250"/>
            <a:ext cx="3428300" cy="3428300"/>
            <a:chOff x="0" y="0"/>
            <a:chExt cx="4571067" cy="4571067"/>
          </a:xfrm>
        </p:grpSpPr>
        <p:pic>
          <p:nvPicPr>
            <p:cNvPr name="Picture 12" id="12"/>
            <p:cNvPicPr>
              <a:picLocks noChangeAspect="true"/>
            </p:cNvPicPr>
            <p:nvPr/>
          </p:nvPicPr>
          <p:blipFill>
            <a:blip r:embed="rId7"/>
            <a:srcRect l="0" t="16624" r="0" b="16624"/>
            <a:stretch>
              <a:fillRect/>
            </a:stretch>
          </p:blipFill>
          <p:spPr>
            <a:xfrm flipH="false" flipV="false">
              <a:off x="0" y="0"/>
              <a:ext cx="4571067" cy="4571067"/>
            </a:xfrm>
            <a:prstGeom prst="rect">
              <a:avLst/>
            </a:prstGeom>
          </p:spPr>
        </p:pic>
      </p:grpSp>
      <p:sp>
        <p:nvSpPr>
          <p:cNvPr name="TextBox 13" id="13"/>
          <p:cNvSpPr txBox="true"/>
          <p:nvPr/>
        </p:nvSpPr>
        <p:spPr>
          <a:xfrm rot="0">
            <a:off x="1560496" y="1089703"/>
            <a:ext cx="6276651" cy="1067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70"/>
              </a:lnSpc>
            </a:pPr>
            <a:r>
              <a:rPr lang="en-US" sz="7000">
                <a:solidFill>
                  <a:srgbClr val="FFFFFF"/>
                </a:solidFill>
                <a:latin typeface="Girassol"/>
                <a:ea typeface="Girassol"/>
                <a:cs typeface="Girassol"/>
                <a:sym typeface="Girassol"/>
              </a:rPr>
              <a:t>5. VISUALIZATION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771112" y="1736367"/>
            <a:ext cx="15518472" cy="25554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47"/>
              </a:lnSpc>
            </a:pPr>
          </a:p>
          <a:p>
            <a:pPr algn="l" marL="531613" indent="-265806" lvl="1">
              <a:lnSpc>
                <a:spcPts val="3447"/>
              </a:lnSpc>
              <a:buFont typeface="Arial"/>
              <a:buChar char="•"/>
            </a:pPr>
            <a:r>
              <a:rPr lang="en-US" sz="2462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2D scatter plots (PCA/t-SNE, color-coded clusters)</a:t>
            </a:r>
          </a:p>
          <a:p>
            <a:pPr algn="l" marL="531613" indent="-265806" lvl="1">
              <a:lnSpc>
                <a:spcPts val="3447"/>
              </a:lnSpc>
              <a:buFont typeface="Arial"/>
              <a:buChar char="•"/>
            </a:pPr>
            <a:r>
              <a:rPr lang="en-US" sz="2462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Bar charts → avg feature values per cluster</a:t>
            </a:r>
          </a:p>
          <a:p>
            <a:pPr algn="l" marL="531613" indent="-265806" lvl="1">
              <a:lnSpc>
                <a:spcPts val="3447"/>
              </a:lnSpc>
              <a:buFont typeface="Arial"/>
              <a:buChar char="•"/>
            </a:pPr>
            <a:r>
              <a:rPr lang="en-US" sz="2462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Heatmaps → feature comparisons</a:t>
            </a:r>
          </a:p>
          <a:p>
            <a:pPr algn="l" marL="531613" indent="-265806" lvl="1">
              <a:lnSpc>
                <a:spcPts val="3447"/>
              </a:lnSpc>
              <a:buFont typeface="Arial"/>
              <a:buChar char="•"/>
            </a:pPr>
            <a:r>
              <a:rPr lang="en-US" sz="2462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Distribution plots → tempo, danceability, etc.</a:t>
            </a:r>
          </a:p>
          <a:p>
            <a:pPr algn="l">
              <a:lnSpc>
                <a:spcPts val="3447"/>
              </a:lnSpc>
              <a:spcBef>
                <a:spcPct val="0"/>
              </a:spcBef>
            </a:pP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17583680" y="462990"/>
            <a:ext cx="309455" cy="178921"/>
          </a:xfrm>
          <a:custGeom>
            <a:avLst/>
            <a:gdLst/>
            <a:ahLst/>
            <a:cxnLst/>
            <a:rect r="r" b="b" t="t" l="l"/>
            <a:pathLst>
              <a:path h="178921" w="309455">
                <a:moveTo>
                  <a:pt x="0" y="0"/>
                </a:moveTo>
                <a:lnTo>
                  <a:pt x="309455" y="0"/>
                </a:lnTo>
                <a:lnTo>
                  <a:pt x="309455" y="178920"/>
                </a:lnTo>
                <a:lnTo>
                  <a:pt x="0" y="17892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79107" y="388218"/>
            <a:ext cx="368680" cy="290363"/>
          </a:xfrm>
          <a:custGeom>
            <a:avLst/>
            <a:gdLst/>
            <a:ahLst/>
            <a:cxnLst/>
            <a:rect r="r" b="b" t="t" l="l"/>
            <a:pathLst>
              <a:path h="290363" w="368680">
                <a:moveTo>
                  <a:pt x="0" y="0"/>
                </a:moveTo>
                <a:lnTo>
                  <a:pt x="368680" y="0"/>
                </a:lnTo>
                <a:lnTo>
                  <a:pt x="368680" y="290364"/>
                </a:lnTo>
                <a:lnTo>
                  <a:pt x="0" y="2903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6138169" y="9603638"/>
            <a:ext cx="1550287" cy="1981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Page | 09</a:t>
            </a:r>
          </a:p>
        </p:txBody>
      </p:sp>
      <p:sp>
        <p:nvSpPr>
          <p:cNvPr name="AutoShape 4" id="4"/>
          <p:cNvSpPr/>
          <p:nvPr/>
        </p:nvSpPr>
        <p:spPr>
          <a:xfrm>
            <a:off x="17650355" y="8578878"/>
            <a:ext cx="0" cy="736572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5" id="5"/>
          <p:cNvGrpSpPr/>
          <p:nvPr/>
        </p:nvGrpSpPr>
        <p:grpSpPr>
          <a:xfrm rot="0">
            <a:off x="1746693" y="1770906"/>
            <a:ext cx="8403631" cy="6745188"/>
            <a:chOff x="0" y="0"/>
            <a:chExt cx="11204842" cy="8993583"/>
          </a:xfrm>
        </p:grpSpPr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4"/>
            <a:srcRect l="8470" t="0" r="8470" b="0"/>
            <a:stretch>
              <a:fillRect/>
            </a:stretch>
          </p:blipFill>
          <p:spPr>
            <a:xfrm flipH="false" flipV="false">
              <a:off x="0" y="0"/>
              <a:ext cx="11204842" cy="8993583"/>
            </a:xfrm>
            <a:prstGeom prst="rect">
              <a:avLst/>
            </a:prstGeom>
          </p:spPr>
        </p:pic>
      </p:grpSp>
      <p:sp>
        <p:nvSpPr>
          <p:cNvPr name="TextBox 7" id="7"/>
          <p:cNvSpPr txBox="true"/>
          <p:nvPr/>
        </p:nvSpPr>
        <p:spPr>
          <a:xfrm rot="0">
            <a:off x="10338114" y="1401221"/>
            <a:ext cx="6412695" cy="1067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70"/>
              </a:lnSpc>
            </a:pPr>
            <a:r>
              <a:rPr lang="en-US" sz="7000">
                <a:solidFill>
                  <a:srgbClr val="FFFFFF"/>
                </a:solidFill>
                <a:latin typeface="Girassol"/>
                <a:ea typeface="Girassol"/>
                <a:cs typeface="Girassol"/>
                <a:sym typeface="Girassol"/>
              </a:rPr>
              <a:t>6. FINAL ANALYSIS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150325" y="3558661"/>
            <a:ext cx="8137675" cy="23732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93130" indent="-246565" lvl="1">
              <a:lnSpc>
                <a:spcPts val="3197"/>
              </a:lnSpc>
              <a:buFont typeface="Arial"/>
              <a:buChar char="•"/>
            </a:pPr>
            <a:r>
              <a:rPr lang="en-US" sz="2284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Add cluster labels to dataset</a:t>
            </a:r>
          </a:p>
          <a:p>
            <a:pPr algn="l" marL="493130" indent="-246565" lvl="1">
              <a:lnSpc>
                <a:spcPts val="3197"/>
              </a:lnSpc>
              <a:buFont typeface="Arial"/>
              <a:buChar char="•"/>
            </a:pPr>
            <a:r>
              <a:rPr lang="en-US" sz="2284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Profile clusters (e.g., high energy + danceability = Party tracks)</a:t>
            </a:r>
          </a:p>
          <a:p>
            <a:pPr algn="l" marL="493130" indent="-246565" lvl="1">
              <a:lnSpc>
                <a:spcPts val="3197"/>
              </a:lnSpc>
              <a:buFont typeface="Arial"/>
              <a:buChar char="•"/>
            </a:pPr>
            <a:r>
              <a:rPr lang="en-US" sz="2284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Export clustered dataset as CSV</a:t>
            </a:r>
          </a:p>
          <a:p>
            <a:pPr algn="l" marL="493130" indent="-246565" lvl="1">
              <a:lnSpc>
                <a:spcPts val="3197"/>
              </a:lnSpc>
              <a:buFont typeface="Arial"/>
              <a:buChar char="•"/>
            </a:pPr>
            <a:r>
              <a:rPr lang="en-US" sz="2284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Write a summary of cluster insights</a:t>
            </a:r>
          </a:p>
          <a:p>
            <a:pPr algn="l">
              <a:lnSpc>
                <a:spcPts val="3197"/>
              </a:lnSpc>
              <a:spcBef>
                <a:spcPct val="0"/>
              </a:spcBef>
            </a:pP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7583680" y="462990"/>
            <a:ext cx="309455" cy="178921"/>
          </a:xfrm>
          <a:custGeom>
            <a:avLst/>
            <a:gdLst/>
            <a:ahLst/>
            <a:cxnLst/>
            <a:rect r="r" b="b" t="t" l="l"/>
            <a:pathLst>
              <a:path h="178921" w="309455">
                <a:moveTo>
                  <a:pt x="0" y="0"/>
                </a:moveTo>
                <a:lnTo>
                  <a:pt x="309455" y="0"/>
                </a:lnTo>
                <a:lnTo>
                  <a:pt x="309455" y="178920"/>
                </a:lnTo>
                <a:lnTo>
                  <a:pt x="0" y="17892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79107" y="388218"/>
            <a:ext cx="368680" cy="290363"/>
          </a:xfrm>
          <a:custGeom>
            <a:avLst/>
            <a:gdLst/>
            <a:ahLst/>
            <a:cxnLst/>
            <a:rect r="r" b="b" t="t" l="l"/>
            <a:pathLst>
              <a:path h="290363" w="368680">
                <a:moveTo>
                  <a:pt x="0" y="0"/>
                </a:moveTo>
                <a:lnTo>
                  <a:pt x="368680" y="0"/>
                </a:lnTo>
                <a:lnTo>
                  <a:pt x="368680" y="290364"/>
                </a:lnTo>
                <a:lnTo>
                  <a:pt x="0" y="2903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17650355" y="8578878"/>
            <a:ext cx="0" cy="736572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5602526" y="0"/>
            <a:ext cx="11656774" cy="4950166"/>
            <a:chOff x="0" y="0"/>
            <a:chExt cx="15542365" cy="6600222"/>
          </a:xfrm>
        </p:grpSpPr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4"/>
            <a:srcRect l="0" t="18130" r="0" b="18130"/>
            <a:stretch>
              <a:fillRect/>
            </a:stretch>
          </p:blipFill>
          <p:spPr>
            <a:xfrm flipH="false" flipV="false">
              <a:off x="0" y="0"/>
              <a:ext cx="15542365" cy="6600222"/>
            </a:xfrm>
            <a:prstGeom prst="rect">
              <a:avLst/>
            </a:prstGeom>
          </p:spPr>
        </p:pic>
      </p:grpSp>
      <p:grpSp>
        <p:nvGrpSpPr>
          <p:cNvPr name="Group 6" id="6"/>
          <p:cNvGrpSpPr/>
          <p:nvPr/>
        </p:nvGrpSpPr>
        <p:grpSpPr>
          <a:xfrm rot="0">
            <a:off x="1681452" y="1702617"/>
            <a:ext cx="3428300" cy="6881765"/>
            <a:chOff x="0" y="0"/>
            <a:chExt cx="4571067" cy="9175687"/>
          </a:xfrm>
        </p:grpSpPr>
        <p:pic>
          <p:nvPicPr>
            <p:cNvPr name="Picture 7" id="7"/>
            <p:cNvPicPr>
              <a:picLocks noChangeAspect="true"/>
            </p:cNvPicPr>
            <p:nvPr/>
          </p:nvPicPr>
          <p:blipFill>
            <a:blip r:embed="rId5"/>
            <a:srcRect l="33466" t="0" r="33466" b="0"/>
            <a:stretch>
              <a:fillRect/>
            </a:stretch>
          </p:blipFill>
          <p:spPr>
            <a:xfrm flipH="false" flipV="false">
              <a:off x="0" y="0"/>
              <a:ext cx="4571067" cy="9175687"/>
            </a:xfrm>
            <a:prstGeom prst="rect">
              <a:avLst/>
            </a:prstGeom>
          </p:spPr>
        </p:pic>
      </p:grpSp>
      <p:sp>
        <p:nvSpPr>
          <p:cNvPr name="Freeform 8" id="8"/>
          <p:cNvSpPr/>
          <p:nvPr/>
        </p:nvSpPr>
        <p:spPr>
          <a:xfrm flipH="false" flipV="false" rot="0">
            <a:off x="17583680" y="462990"/>
            <a:ext cx="309455" cy="178921"/>
          </a:xfrm>
          <a:custGeom>
            <a:avLst/>
            <a:gdLst/>
            <a:ahLst/>
            <a:cxnLst/>
            <a:rect r="r" b="b" t="t" l="l"/>
            <a:pathLst>
              <a:path h="178921" w="309455">
                <a:moveTo>
                  <a:pt x="0" y="0"/>
                </a:moveTo>
                <a:lnTo>
                  <a:pt x="309455" y="0"/>
                </a:lnTo>
                <a:lnTo>
                  <a:pt x="309455" y="178920"/>
                </a:lnTo>
                <a:lnTo>
                  <a:pt x="0" y="17892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6138169" y="9603638"/>
            <a:ext cx="1550287" cy="1981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Page | 10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125160" y="5564053"/>
            <a:ext cx="8674631" cy="2101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674"/>
              </a:lnSpc>
            </a:pPr>
            <a:r>
              <a:rPr lang="en-US" sz="13780">
                <a:solidFill>
                  <a:srgbClr val="FFFFFF"/>
                </a:solidFill>
                <a:latin typeface="Girassol"/>
                <a:ea typeface="Girassol"/>
                <a:cs typeface="Girassol"/>
                <a:sym typeface="Girassol"/>
              </a:rPr>
              <a:t>THANK YOU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DAG0yhlxiZU</dc:identifier>
  <dcterms:modified xsi:type="dcterms:W3CDTF">2011-08-01T06:04:30Z</dcterms:modified>
  <cp:revision>1</cp:revision>
  <dc:title>Classic</dc:title>
</cp:coreProperties>
</file>